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Roboto Thin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Amatic SC"/>
      <p:regular r:id="rId27"/>
      <p:bold r:id="rId28"/>
    </p:embeddedFont>
    <p:embeddedFont>
      <p:font typeface="Inconsolata"/>
      <p:regular r:id="rId29"/>
      <p:bold r:id="rId30"/>
    </p:embeddedFont>
    <p:embeddedFont>
      <p:font typeface="Roboto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A219257-6E8B-472C-B63D-98ED2C57A374}">
  <a:tblStyle styleId="{4A219257-6E8B-472C-B63D-98ED2C57A37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Light-regular.fntdata"/><Relationship Id="rId30" Type="http://schemas.openxmlformats.org/officeDocument/2006/relationships/font" Target="fonts/Inconsolata-bold.fntdata"/><Relationship Id="rId33" Type="http://schemas.openxmlformats.org/officeDocument/2006/relationships/font" Target="fonts/RobotoLight-italic.fntdata"/><Relationship Id="rId32" Type="http://schemas.openxmlformats.org/officeDocument/2006/relationships/font" Target="fonts/RobotoLight-bold.fntdata"/><Relationship Id="rId34" Type="http://schemas.openxmlformats.org/officeDocument/2006/relationships/font" Target="fonts/RobotoLight-boldItalic.fntdata"/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29" Type="http://schemas.openxmlformats.org/officeDocument/2006/relationships/font" Target="fonts/Inconsolata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RobotoThin-regular.fntdata"/><Relationship Id="rId14" Type="http://schemas.openxmlformats.org/officeDocument/2006/relationships/slide" Target="slides/slide7.xml"/><Relationship Id="rId17" Type="http://schemas.openxmlformats.org/officeDocument/2006/relationships/font" Target="fonts/RobotoThin-italic.fntdata"/><Relationship Id="rId16" Type="http://schemas.openxmlformats.org/officeDocument/2006/relationships/font" Target="fonts/RobotoThin-bold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Thin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172e150_2_2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3fd172e15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172e150_2_2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172e150_2_12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3fd172e150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3fd172e150_2_12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fd172e150_2_13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g3fd172e150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3fd172e150_2_13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fd172e150_2_14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g3fd172e150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g3fd172e150_2_14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fd172e150_2_15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g3fd172e150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g3fd172e150_2_15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fd172e150_2_15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g3fd172e150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3fd172e150_2_15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fd172e150_2_18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g3fd172e150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g3fd172e150_2_1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5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13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64.png"/><Relationship Id="rId4" Type="http://schemas.openxmlformats.org/officeDocument/2006/relationships/image" Target="../media/image38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9.png"/><Relationship Id="rId4" Type="http://schemas.openxmlformats.org/officeDocument/2006/relationships/image" Target="../media/image49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6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81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69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77.png"/><Relationship Id="rId4" Type="http://schemas.openxmlformats.org/officeDocument/2006/relationships/image" Target="../media/image84.png"/><Relationship Id="rId5" Type="http://schemas.openxmlformats.org/officeDocument/2006/relationships/image" Target="../media/image74.png"/><Relationship Id="rId6" Type="http://schemas.openxmlformats.org/officeDocument/2006/relationships/image" Target="../media/image8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85.png"/><Relationship Id="rId4" Type="http://schemas.openxmlformats.org/officeDocument/2006/relationships/image" Target="../media/image88.png"/><Relationship Id="rId9" Type="http://schemas.openxmlformats.org/officeDocument/2006/relationships/image" Target="../media/image83.png"/><Relationship Id="rId5" Type="http://schemas.openxmlformats.org/officeDocument/2006/relationships/image" Target="../media/image95.png"/><Relationship Id="rId6" Type="http://schemas.openxmlformats.org/officeDocument/2006/relationships/image" Target="../media/image90.png"/><Relationship Id="rId7" Type="http://schemas.openxmlformats.org/officeDocument/2006/relationships/image" Target="../media/image89.png"/><Relationship Id="rId8" Type="http://schemas.openxmlformats.org/officeDocument/2006/relationships/image" Target="../media/image9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99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8.png"/><Relationship Id="rId8" Type="http://schemas.openxmlformats.org/officeDocument/2006/relationships/image" Target="../media/image9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blahston@gmail.com" TargetMode="External"/><Relationship Id="rId4" Type="http://schemas.openxmlformats.org/officeDocument/2006/relationships/hyperlink" Target="mailto:blahby@gmail.com" TargetMode="External"/><Relationship Id="rId5" Type="http://schemas.openxmlformats.org/officeDocument/2006/relationships/hyperlink" Target="mailto:blahby231@gmail.com" TargetMode="External"/><Relationship Id="rId6" Type="http://schemas.openxmlformats.org/officeDocument/2006/relationships/image" Target="../media/image1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Relationship Id="rId4" Type="http://schemas.openxmlformats.org/officeDocument/2006/relationships/image" Target="../media/image70.png"/><Relationship Id="rId5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17.1</a:t>
            </a:r>
            <a:endParaRPr/>
          </a:p>
        </p:txBody>
      </p:sp>
      <p:sp>
        <p:nvSpPr>
          <p:cNvPr id="1040" name="Google Shape;1040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</a:t>
            </a:r>
            <a:r>
              <a:rPr lang="en"/>
              <a:t>MongoDB</a:t>
            </a:r>
            <a:endParaRPr/>
          </a:p>
        </p:txBody>
      </p:sp>
      <p:sp>
        <p:nvSpPr>
          <p:cNvPr id="1041" name="Google Shape;1041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MongoDB?</a:t>
            </a:r>
            <a:endParaRPr/>
          </a:p>
        </p:txBody>
      </p:sp>
      <p:sp>
        <p:nvSpPr>
          <p:cNvPr id="1048" name="Google Shape;1048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  <p:sp>
        <p:nvSpPr>
          <p:cNvPr id="1050" name="Google Shape;1050;p69"/>
          <p:cNvSpPr txBox="1"/>
          <p:nvPr>
            <p:ph idx="3" type="subTitle"/>
          </p:nvPr>
        </p:nvSpPr>
        <p:spPr>
          <a:xfrm>
            <a:off x="12300" y="1390825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is a very popular noSQL database.</a:t>
            </a:r>
            <a:endParaRPr/>
          </a:p>
        </p:txBody>
      </p:sp>
      <p:sp>
        <p:nvSpPr>
          <p:cNvPr id="1051" name="Google Shape;1051;p6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uses a document-oriented model as opposed to a table-based relational model (SQL).</a:t>
            </a:r>
            <a:endParaRPr/>
          </a:p>
        </p:txBody>
      </p:sp>
      <p:sp>
        <p:nvSpPr>
          <p:cNvPr id="1052" name="Google Shape;1052;p6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stores data in BSON format (effectively, compressed JSONs).</a:t>
            </a:r>
            <a:endParaRPr/>
          </a:p>
        </p:txBody>
      </p:sp>
      <p:sp>
        <p:nvSpPr>
          <p:cNvPr id="1053" name="Google Shape;1053;p6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has tons of drivers and packages for connecting to Node, C++, Java, etc.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9" name="Google Shape;1059;p70"/>
          <p:cNvGraphicFramePr/>
          <p:nvPr/>
        </p:nvGraphicFramePr>
        <p:xfrm>
          <a:off x="381000" y="895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{4A219257-6E8B-472C-B63D-98ED2C57A374}</a:tableStyleId>
              </a:tblPr>
              <a:tblGrid>
                <a:gridCol w="2110575"/>
                <a:gridCol w="2110575"/>
                <a:gridCol w="2110575"/>
                <a:gridCol w="2110575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Published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History of Blah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Blah Matic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Chronicles of Blahrnia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Sir Blahston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Love in the Time of Blah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Gabriel Garcia Blah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0" name="Google Shape;1060;p70"/>
          <p:cNvGraphicFramePr/>
          <p:nvPr/>
        </p:nvGraphicFramePr>
        <p:xfrm>
          <a:off x="381026" y="34861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{4A219257-6E8B-472C-B63D-98ED2C57A374}</a:tableStyleId>
              </a:tblPr>
              <a:tblGrid>
                <a:gridCol w="2814100"/>
                <a:gridCol w="2814100"/>
                <a:gridCol w="28141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Phone Number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Blah Matic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blahston@gmail.com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911-546-5454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Sir Blahston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blahby@gmail.com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911-544-5112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Gabriel Garcia Blah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blahby231@gmail.com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125-215-5645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61" name="Google Shape;1061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Relational Databases (SQL)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  <p:pic>
        <p:nvPicPr>
          <p:cNvPr id="1063" name="Google Shape;106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000" y="2150752"/>
            <a:ext cx="1232018" cy="11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70"/>
          <p:cNvSpPr txBox="1"/>
          <p:nvPr/>
        </p:nvSpPr>
        <p:spPr>
          <a:xfrm>
            <a:off x="2252025" y="2437400"/>
            <a:ext cx="6355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SQL relies on 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oins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to combine relevant data.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71"/>
          <p:cNvPicPr preferRelativeResize="0"/>
          <p:nvPr/>
        </p:nvPicPr>
        <p:blipFill rotWithShape="1">
          <a:blip r:embed="rId3">
            <a:alphaModFix/>
          </a:blip>
          <a:srcRect b="7879" l="0" r="0" t="0"/>
          <a:stretch/>
        </p:blipFill>
        <p:spPr>
          <a:xfrm>
            <a:off x="2735945" y="1876515"/>
            <a:ext cx="3672110" cy="293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Database (noSQL)</a:t>
            </a:r>
            <a:endParaRPr/>
          </a:p>
        </p:txBody>
      </p:sp>
      <p:sp>
        <p:nvSpPr>
          <p:cNvPr id="1072" name="Google Shape;1072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  <p:sp>
        <p:nvSpPr>
          <p:cNvPr id="1073" name="Google Shape;1073;p71"/>
          <p:cNvSpPr/>
          <p:nvPr/>
        </p:nvSpPr>
        <p:spPr>
          <a:xfrm>
            <a:off x="1045025" y="780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1"/>
          <p:cNvSpPr txBox="1"/>
          <p:nvPr>
            <p:ph idx="1" type="subTitle"/>
          </p:nvPr>
        </p:nvSpPr>
        <p:spPr>
          <a:xfrm>
            <a:off x="0" y="794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noSQL databases, on the other hand, are effectively JSONs.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71"/>
          <p:cNvSpPr/>
          <p:nvPr/>
        </p:nvSpPr>
        <p:spPr>
          <a:xfrm>
            <a:off x="1045200" y="1303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1"/>
          <p:cNvSpPr txBox="1"/>
          <p:nvPr>
            <p:ph idx="2" type="subTitle"/>
          </p:nvPr>
        </p:nvSpPr>
        <p:spPr>
          <a:xfrm>
            <a:off x="250" y="1316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excel at heterogeneous data formats and are easy to implement.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7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790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7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132865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haque89\Downloads\MongoDB Storage  - New Page (1).png" id="1084" name="Google Shape;1084;p72"/>
          <p:cNvPicPr preferRelativeResize="0"/>
          <p:nvPr/>
        </p:nvPicPr>
        <p:blipFill rotWithShape="1">
          <a:blip r:embed="rId3">
            <a:alphaModFix/>
          </a:blip>
          <a:srcRect b="3652" l="2857" r="3061" t="4214"/>
          <a:stretch/>
        </p:blipFill>
        <p:spPr>
          <a:xfrm>
            <a:off x="1433475" y="803350"/>
            <a:ext cx="6277050" cy="40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Storage</a:t>
            </a:r>
            <a:endParaRPr/>
          </a:p>
        </p:txBody>
      </p:sp>
      <p:sp>
        <p:nvSpPr>
          <p:cNvPr id="1086" name="Google Shape;1086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2" name="Google Shape;1092;p73"/>
          <p:cNvGraphicFramePr/>
          <p:nvPr/>
        </p:nvGraphicFramePr>
        <p:xfrm>
          <a:off x="834050" y="15906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{4A219257-6E8B-472C-B63D-98ED2C57A374}</a:tableStyleId>
              </a:tblPr>
              <a:tblGrid>
                <a:gridCol w="3737950"/>
                <a:gridCol w="3737950"/>
              </a:tblGrid>
              <a:tr h="45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Term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noSQL Term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</a:tr>
              <a:tr h="45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Collection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Row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Field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093" name="Google Shape;109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Terms</a:t>
            </a:r>
            <a:endParaRPr/>
          </a:p>
        </p:txBody>
      </p:sp>
      <p:sp>
        <p:nvSpPr>
          <p:cNvPr id="1094" name="Google Shape;1094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 note! </a:t>
            </a:r>
            <a:r>
              <a:rPr lang="en"/>
              <a:t>Terms are slightly different in the noSQL context. </a:t>
            </a:r>
            <a:endParaRPr/>
          </a:p>
        </p:txBody>
      </p:sp>
      <p:sp>
        <p:nvSpPr>
          <p:cNvPr id="1095" name="Google Shape;1095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